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  <p:embeddedFont>
      <p:font typeface="Roboto Medium"/>
      <p:regular r:id="rId20"/>
      <p:bold r:id="rId21"/>
      <p:italic r:id="rId22"/>
      <p:boldItalic r:id="rId23"/>
    </p:embeddedFont>
    <p:embeddedFont>
      <p:font typeface="Fira Sans ExtraBold"/>
      <p:bold r:id="rId24"/>
      <p:boldItalic r:id="rId25"/>
    </p:embeddedFont>
    <p:embeddedFont>
      <p:font typeface="Fira Sans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Medium-regular.fntdata"/><Relationship Id="rId22" Type="http://schemas.openxmlformats.org/officeDocument/2006/relationships/font" Target="fonts/RobotoMedium-italic.fntdata"/><Relationship Id="rId21" Type="http://schemas.openxmlformats.org/officeDocument/2006/relationships/font" Target="fonts/RobotoMedium-bold.fntdata"/><Relationship Id="rId24" Type="http://schemas.openxmlformats.org/officeDocument/2006/relationships/font" Target="fonts/FiraSansExtraBold-bold.fntdata"/><Relationship Id="rId23" Type="http://schemas.openxmlformats.org/officeDocument/2006/relationships/font" Target="fonts/RobotoMedium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FiraSans-regular.fntdata"/><Relationship Id="rId25" Type="http://schemas.openxmlformats.org/officeDocument/2006/relationships/font" Target="fonts/FiraSansExtraBold-boldItalic.fntdata"/><Relationship Id="rId28" Type="http://schemas.openxmlformats.org/officeDocument/2006/relationships/font" Target="fonts/FiraSans-italic.fntdata"/><Relationship Id="rId27" Type="http://schemas.openxmlformats.org/officeDocument/2006/relationships/font" Target="fonts/FiraSans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FiraSans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19" Type="http://schemas.openxmlformats.org/officeDocument/2006/relationships/font" Target="fonts/Roboto-boldItalic.fntdata"/><Relationship Id="rId18" Type="http://schemas.openxmlformats.org/officeDocument/2006/relationships/font" Target="fonts/Roboto-italic.fntdata"/></Relationships>
</file>

<file path=ppt/media/image1.png>
</file>

<file path=ppt/media/image10.gif>
</file>

<file path=ppt/media/image11.jpg>
</file>

<file path=ppt/media/image12.gif>
</file>

<file path=ppt/media/image13.jpg>
</file>

<file path=ppt/media/image2.png>
</file>

<file path=ppt/media/image3.jpg>
</file>

<file path=ppt/media/image4.jpg>
</file>

<file path=ppt/media/image5.png>
</file>

<file path=ppt/media/image6.png>
</file>

<file path=ppt/media/image7.gif>
</file>

<file path=ppt/media/image8.gif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d5acc0de96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7" name="Google Shape;57;gd5acc0de96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d5acc0de96_0_10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7" name="Google Shape;137;gd5acc0de96_0_10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d5acc0de96_0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3" name="Google Shape;63;gd5acc0de96_0_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d5acc0de96_0_7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3" name="Google Shape;73;gd5acc0de96_0_7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d5acc0de96_0_2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2" name="Google Shape;82;gd5acc0de96_0_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d5acc0de96_0_2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1" name="Google Shape;91;gd5acc0de96_0_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d5acc0de96_0_19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0" name="Google Shape;100;gd5acc0de96_0_19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d5acc0de96_0_4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8" name="Google Shape;108;gd5acc0de96_0_4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d5acc0de96_0_20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7" name="Google Shape;117;gd5acc0de96_0_20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d5acc0de96_0_2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6" name="Google Shape;126;gd5acc0de96_0_2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bg>
      <p:bgPr>
        <a:solidFill>
          <a:schemeClr val="accent4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4"/>
          <p:cNvSpPr/>
          <p:nvPr>
            <p:ph idx="2" type="pic"/>
          </p:nvPr>
        </p:nvSpPr>
        <p:spPr>
          <a:xfrm>
            <a:off x="0" y="929640"/>
            <a:ext cx="9144000" cy="3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Title Slide">
  <p:cSld name="4_Title Slid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jpg"/><Relationship Id="rId4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image" Target="../media/image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5.png"/><Relationship Id="rId5" Type="http://schemas.openxmlformats.org/officeDocument/2006/relationships/image" Target="../media/image8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image" Target="../media/image7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image" Target="../media/image12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image" Target="../media/image10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image" Target="../media/image9.jpg"/><Relationship Id="rId6" Type="http://schemas.openxmlformats.org/officeDocument/2006/relationships/image" Target="../media/image11.jpg"/><Relationship Id="rId7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86249" y="1956910"/>
            <a:ext cx="4771502" cy="1229682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4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5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5"/>
          <p:cNvSpPr txBox="1"/>
          <p:nvPr/>
        </p:nvSpPr>
        <p:spPr>
          <a:xfrm>
            <a:off x="2370825" y="375050"/>
            <a:ext cx="5914500" cy="905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46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ДОМАШНЄ</a:t>
            </a:r>
            <a:endParaRPr b="1" sz="4600"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1" name="Google Shape;141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5"/>
          <p:cNvSpPr txBox="1"/>
          <p:nvPr/>
        </p:nvSpPr>
        <p:spPr>
          <a:xfrm>
            <a:off x="1151925" y="1560475"/>
            <a:ext cx="8092800" cy="32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3600">
                <a:solidFill>
                  <a:srgbClr val="F1C232"/>
                </a:solidFill>
                <a:highlight>
                  <a:srgbClr val="FFFFFF"/>
                </a:highlight>
                <a:latin typeface="Roboto Medium"/>
                <a:ea typeface="Roboto Medium"/>
                <a:cs typeface="Roboto Medium"/>
                <a:sym typeface="Roboto Medium"/>
              </a:rPr>
              <a:t>НАПИШИ:</a:t>
            </a:r>
            <a:endParaRPr sz="3600">
              <a:solidFill>
                <a:srgbClr val="F1C232"/>
              </a:solidFill>
              <a:highlight>
                <a:srgbClr val="FFFFFF"/>
              </a:highlight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marR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3600">
                <a:solidFill>
                  <a:srgbClr val="F1C232"/>
                </a:solidFill>
                <a:highlight>
                  <a:srgbClr val="FFFFFF"/>
                </a:highlight>
                <a:latin typeface="Roboto Medium"/>
                <a:ea typeface="Roboto Medium"/>
                <a:cs typeface="Roboto Medium"/>
                <a:sym typeface="Roboto Medium"/>
              </a:rPr>
              <a:t>ЯК ТИ ПОВЕДЕШ СЕБЕ В ЦИХ 5 СИТУАЦІЯХ?</a:t>
            </a:r>
            <a:endParaRPr sz="3600">
              <a:solidFill>
                <a:srgbClr val="F1C232"/>
              </a:solidFill>
              <a:highlight>
                <a:srgbClr val="FFFFFF"/>
              </a:highlight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7"/>
          <p:cNvPicPr preferRelativeResize="0"/>
          <p:nvPr/>
        </p:nvPicPr>
        <p:blipFill rotWithShape="1">
          <a:blip r:embed="rId3">
            <a:alphaModFix/>
          </a:blip>
          <a:srcRect b="43408" l="0" r="0" t="2586"/>
          <a:stretch/>
        </p:blipFill>
        <p:spPr>
          <a:xfrm>
            <a:off x="0" y="925763"/>
            <a:ext cx="9144006" cy="3291975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7"/>
          <p:cNvSpPr/>
          <p:nvPr/>
        </p:nvSpPr>
        <p:spPr>
          <a:xfrm>
            <a:off x="563333" y="1468013"/>
            <a:ext cx="7628700" cy="220740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17"/>
          <p:cNvSpPr/>
          <p:nvPr/>
        </p:nvSpPr>
        <p:spPr>
          <a:xfrm>
            <a:off x="1013445" y="1634490"/>
            <a:ext cx="6728400" cy="1874400"/>
          </a:xfrm>
          <a:prstGeom prst="rect">
            <a:avLst/>
          </a:prstGeom>
          <a:solidFill>
            <a:schemeClr val="lt1">
              <a:alpha val="89800"/>
            </a:scheme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17"/>
          <p:cNvSpPr txBox="1"/>
          <p:nvPr/>
        </p:nvSpPr>
        <p:spPr>
          <a:xfrm>
            <a:off x="1412932" y="2361519"/>
            <a:ext cx="59295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3000"/>
              <a:buFont typeface="Arial"/>
              <a:buNone/>
            </a:pPr>
            <a:r>
              <a:rPr b="0" i="0" lang="uk" sz="3000" u="none" cap="none" strike="noStrike">
                <a:solidFill>
                  <a:srgbClr val="000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Модуль </a:t>
            </a:r>
            <a:r>
              <a:rPr lang="uk" sz="3000">
                <a:latin typeface="Fira Sans ExtraBold"/>
                <a:ea typeface="Fira Sans ExtraBold"/>
                <a:cs typeface="Fira Sans ExtraBold"/>
                <a:sym typeface="Fira Sans ExtraBold"/>
              </a:rPr>
              <a:t>2</a:t>
            </a:r>
            <a:r>
              <a:rPr b="0" i="0" lang="uk" sz="3000" u="none" cap="none" strike="noStrike">
                <a:solidFill>
                  <a:srgbClr val="000000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:</a:t>
            </a:r>
            <a:r>
              <a:rPr lang="uk" sz="3000">
                <a:latin typeface="Fira Sans ExtraBold"/>
                <a:ea typeface="Fira Sans ExtraBold"/>
                <a:cs typeface="Fira Sans ExtraBold"/>
                <a:sym typeface="Fira Sans ExtraBold"/>
              </a:rPr>
              <a:t> </a:t>
            </a:r>
            <a:r>
              <a:rPr lang="uk" sz="2800">
                <a:latin typeface="Fira Sans ExtraBold"/>
                <a:ea typeface="Fira Sans ExtraBold"/>
                <a:cs typeface="Fira Sans ExtraBold"/>
                <a:sym typeface="Fira Sans ExtraBold"/>
              </a:rPr>
              <a:t>ЕМОЦІЙНИЙ РОЗВИТОК</a:t>
            </a:r>
            <a:endParaRPr b="0" i="0" sz="2800" u="none" cap="none" strike="noStrike">
              <a:solidFill>
                <a:srgbClr val="000000"/>
              </a:solidFill>
              <a:latin typeface="Fira Sans ExtraBold"/>
              <a:ea typeface="Fira Sans ExtraBold"/>
              <a:cs typeface="Fira Sans ExtraBold"/>
              <a:sym typeface="Fira Sans ExtraBold"/>
            </a:endParaRPr>
          </a:p>
        </p:txBody>
      </p:sp>
      <p:sp>
        <p:nvSpPr>
          <p:cNvPr id="69" name="Google Shape;69;p17"/>
          <p:cNvSpPr txBox="1"/>
          <p:nvPr/>
        </p:nvSpPr>
        <p:spPr>
          <a:xfrm>
            <a:off x="1587250" y="2914875"/>
            <a:ext cx="5659200" cy="2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uk" sz="1500">
                <a:solidFill>
                  <a:schemeClr val="dk1"/>
                </a:solidFill>
              </a:rPr>
              <a:t>Самоконтроль та внутрішній спокій</a:t>
            </a:r>
            <a:endParaRPr sz="19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0" name="Google Shape;70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46345" y="1857785"/>
            <a:ext cx="1062602" cy="273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8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8"/>
          <p:cNvSpPr txBox="1"/>
          <p:nvPr/>
        </p:nvSpPr>
        <p:spPr>
          <a:xfrm>
            <a:off x="2611925" y="575975"/>
            <a:ext cx="4588500" cy="16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35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ГРАДАЦІЯ ЕМОЦІЙ</a:t>
            </a:r>
            <a:endParaRPr b="1" sz="3500"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7" name="Google Shape;77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8"/>
          <p:cNvSpPr txBox="1"/>
          <p:nvPr/>
        </p:nvSpPr>
        <p:spPr>
          <a:xfrm>
            <a:off x="5020725" y="1612525"/>
            <a:ext cx="3987000" cy="22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600">
                <a:solidFill>
                  <a:schemeClr val="dk1"/>
                </a:solidFill>
                <a:highlight>
                  <a:srgbClr val="FFFFFF"/>
                </a:highlight>
              </a:rPr>
              <a:t>В КОЖНОЇ ЕМОЦІЇ СВОЇ РІВНІ</a:t>
            </a:r>
            <a:r>
              <a:rPr b="1" lang="uk" sz="3600">
                <a:solidFill>
                  <a:srgbClr val="F1C23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endParaRPr b="1" sz="3600">
              <a:solidFill>
                <a:srgbClr val="F1C23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79" name="Google Shape;79;p18"/>
          <p:cNvPicPr preferRelativeResize="0"/>
          <p:nvPr/>
        </p:nvPicPr>
        <p:blipFill rotWithShape="1">
          <a:blip r:embed="rId5">
            <a:alphaModFix/>
          </a:blip>
          <a:srcRect b="0" l="0" r="0" t="7552"/>
          <a:stretch/>
        </p:blipFill>
        <p:spPr>
          <a:xfrm>
            <a:off x="355650" y="1398225"/>
            <a:ext cx="4430525" cy="332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9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9"/>
          <p:cNvSpPr txBox="1"/>
          <p:nvPr/>
        </p:nvSpPr>
        <p:spPr>
          <a:xfrm>
            <a:off x="1842825" y="515675"/>
            <a:ext cx="5364600" cy="7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3429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3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ЕМОЦІЇ БЕРУТЬ ГОРУ</a:t>
            </a:r>
            <a:endParaRPr b="1" sz="3300">
              <a:solidFill>
                <a:schemeClr val="dk1"/>
              </a:solidFill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3429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descr="Angry Fight GIF by Shalita Grant - Find &amp; Share on GIPHY" id="87" name="Google Shape;87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4225" y="1352825"/>
            <a:ext cx="4572000" cy="257175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9"/>
          <p:cNvSpPr txBox="1"/>
          <p:nvPr/>
        </p:nvSpPr>
        <p:spPr>
          <a:xfrm>
            <a:off x="4667975" y="1399750"/>
            <a:ext cx="4265700" cy="29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3429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30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КОЛИ ЕМОЦІЇ </a:t>
            </a:r>
            <a:r>
              <a:rPr b="1" lang="uk" sz="3300">
                <a:solidFill>
                  <a:schemeClr val="dk1"/>
                </a:solidFill>
                <a:highlight>
                  <a:srgbClr val="B6D7A8"/>
                </a:highlight>
                <a:latin typeface="Roboto"/>
                <a:ea typeface="Roboto"/>
                <a:cs typeface="Roboto"/>
                <a:sym typeface="Roboto"/>
              </a:rPr>
              <a:t>ВИГРАЮТЬ</a:t>
            </a:r>
            <a:r>
              <a:rPr b="1" lang="uk" sz="330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 АВТОМАТИЧНО </a:t>
            </a:r>
            <a:r>
              <a:rPr b="1" lang="uk" sz="3300">
                <a:solidFill>
                  <a:schemeClr val="dk1"/>
                </a:solidFill>
                <a:highlight>
                  <a:srgbClr val="EA9999"/>
                </a:highlight>
                <a:latin typeface="Roboto"/>
                <a:ea typeface="Roboto"/>
                <a:cs typeface="Roboto"/>
                <a:sym typeface="Roboto"/>
              </a:rPr>
              <a:t>ПРОГРАЄ</a:t>
            </a:r>
            <a:r>
              <a:rPr b="1" lang="uk" sz="330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 МОЗОК</a:t>
            </a:r>
            <a:endParaRPr b="1" sz="33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3429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110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І МОЖНА НАТВОРИТИ ВСЯКОГО</a:t>
            </a:r>
            <a:endParaRPr b="1" sz="11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3429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20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0"/>
          <p:cNvSpPr txBox="1"/>
          <p:nvPr/>
        </p:nvSpPr>
        <p:spPr>
          <a:xfrm>
            <a:off x="609600" y="238200"/>
            <a:ext cx="71139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4000"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ЩО ТАКЕ СТРЕС</a:t>
            </a:r>
            <a:endParaRPr b="1" sz="4000"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5" name="Google Shape;95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20"/>
          <p:cNvSpPr txBox="1"/>
          <p:nvPr/>
        </p:nvSpPr>
        <p:spPr>
          <a:xfrm>
            <a:off x="4982775" y="1073725"/>
            <a:ext cx="3984900" cy="33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2600">
                <a:solidFill>
                  <a:schemeClr val="lt1"/>
                </a:solidFill>
                <a:highlight>
                  <a:srgbClr val="F1C232"/>
                </a:highlight>
              </a:rPr>
              <a:t>Стан пригнічення та невідомості. </a:t>
            </a:r>
            <a:endParaRPr b="1" sz="2600">
              <a:solidFill>
                <a:schemeClr val="lt1"/>
              </a:solidFill>
              <a:highlight>
                <a:srgbClr val="F1C232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2600">
                <a:solidFill>
                  <a:schemeClr val="lt1"/>
                </a:solidFill>
                <a:highlight>
                  <a:srgbClr val="F1C232"/>
                </a:highlight>
              </a:rPr>
              <a:t>Страху, напруженості та постійного дискомфорту.</a:t>
            </a:r>
            <a:endParaRPr b="1" sz="2600">
              <a:solidFill>
                <a:schemeClr val="lt1"/>
              </a:solidFill>
              <a:highlight>
                <a:srgbClr val="F1C232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600">
              <a:solidFill>
                <a:schemeClr val="lt1"/>
              </a:solidFill>
              <a:highlight>
                <a:srgbClr val="F1C232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2600">
                <a:solidFill>
                  <a:schemeClr val="lt1"/>
                </a:solidFill>
                <a:highlight>
                  <a:srgbClr val="F1C232"/>
                </a:highlight>
              </a:rPr>
              <a:t>СТРЕС - ЦЕ ПОГАНО </a:t>
            </a:r>
            <a:endParaRPr b="1" sz="2600">
              <a:solidFill>
                <a:schemeClr val="lt1"/>
              </a:solidFill>
              <a:highlight>
                <a:srgbClr val="F1C232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2600">
                <a:solidFill>
                  <a:schemeClr val="lt1"/>
                </a:solidFill>
                <a:highlight>
                  <a:srgbClr val="F1C232"/>
                </a:highlight>
              </a:rPr>
              <a:t>НЕ БУДЬ ЯК СТРЕС</a:t>
            </a:r>
            <a:endParaRPr b="1" sz="2600">
              <a:solidFill>
                <a:schemeClr val="lt1"/>
              </a:solidFill>
              <a:highlight>
                <a:srgbClr val="F1C232"/>
              </a:highlight>
            </a:endParaRPr>
          </a:p>
        </p:txBody>
      </p:sp>
      <p:pic>
        <p:nvPicPr>
          <p:cNvPr descr="ССС: стресс - спутник студента — The Vyshka" id="97" name="Google Shape;97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275" y="1073725"/>
            <a:ext cx="4819126" cy="36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21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21"/>
          <p:cNvSpPr txBox="1"/>
          <p:nvPr/>
        </p:nvSpPr>
        <p:spPr>
          <a:xfrm>
            <a:off x="570650" y="847650"/>
            <a:ext cx="71139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4000"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НЕОЧІКУВАНІ СИТУАЦІЇ</a:t>
            </a:r>
            <a:endParaRPr b="1" sz="4000"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4" name="Google Shape;104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1"/>
          <p:cNvSpPr txBox="1"/>
          <p:nvPr/>
        </p:nvSpPr>
        <p:spPr>
          <a:xfrm>
            <a:off x="403075" y="1683175"/>
            <a:ext cx="8525400" cy="33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2000">
                <a:solidFill>
                  <a:schemeClr val="lt1"/>
                </a:solidFill>
                <a:highlight>
                  <a:srgbClr val="F1C232"/>
                </a:highlight>
              </a:rPr>
              <a:t>СКІЛЬКИ Б ТИ НЕ ПЛАНУВАВ-ВСЕ ОДНО ЩОСЬ ПІДЕ НЕ ТАК</a:t>
            </a:r>
            <a:endParaRPr b="1" sz="2000">
              <a:solidFill>
                <a:schemeClr val="lt1"/>
              </a:solidFill>
              <a:highlight>
                <a:srgbClr val="F1C232"/>
              </a:highlight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000">
              <a:solidFill>
                <a:schemeClr val="lt1"/>
              </a:solidFill>
              <a:highlight>
                <a:srgbClr val="F1C232"/>
              </a:highlight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000">
              <a:solidFill>
                <a:schemeClr val="lt1"/>
              </a:solidFill>
              <a:highlight>
                <a:srgbClr val="F1C232"/>
              </a:highlight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2600">
                <a:solidFill>
                  <a:schemeClr val="dk1"/>
                </a:solidFill>
                <a:highlight>
                  <a:srgbClr val="F1C232"/>
                </a:highlight>
              </a:rPr>
              <a:t>ПОТРІБНО ЗРОБИТИ НЕОЧІКУВАНЕ </a:t>
            </a:r>
            <a:endParaRPr b="1" sz="2600">
              <a:solidFill>
                <a:schemeClr val="dk1"/>
              </a:solidFill>
              <a:highlight>
                <a:srgbClr val="F1C232"/>
              </a:highlight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uk" sz="4100">
                <a:solidFill>
                  <a:schemeClr val="dk1"/>
                </a:solidFill>
                <a:highlight>
                  <a:srgbClr val="F1C232"/>
                </a:highlight>
              </a:rPr>
              <a:t>ОЧІКУВАНИМ</a:t>
            </a:r>
            <a:endParaRPr b="1" sz="4100">
              <a:solidFill>
                <a:schemeClr val="dk1"/>
              </a:solidFill>
              <a:highlight>
                <a:srgbClr val="F1C232"/>
              </a:highlight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2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2"/>
          <p:cNvSpPr txBox="1"/>
          <p:nvPr/>
        </p:nvSpPr>
        <p:spPr>
          <a:xfrm>
            <a:off x="1257300" y="629550"/>
            <a:ext cx="75330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29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ЯК БОРОТИСЯ З ЦИМ НЕГАТИВОМ</a:t>
            </a:r>
            <a:r>
              <a:rPr b="1" lang="uk" sz="2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b="1" sz="23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2" name="Google Shape;112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2"/>
          <p:cNvSpPr txBox="1"/>
          <p:nvPr/>
        </p:nvSpPr>
        <p:spPr>
          <a:xfrm>
            <a:off x="5036350" y="1458675"/>
            <a:ext cx="3964800" cy="3237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uk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Дихальні вправи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uk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Відпочинок, спорт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uk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Дистанціювання від джерела біди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Char char="●"/>
            </a:pPr>
            <a:r>
              <a:rPr lang="uk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Прийняття своїх негативних емоцій </a:t>
            </a:r>
            <a:endParaRPr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FFFFFF"/>
              </a:solidFill>
              <a:highlight>
                <a:srgbClr val="F1C232"/>
              </a:highlight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descr="Laid Back Relax GIF - LaidBack Relax Chill - Discover &amp; Share GIFs | Relaxing  gif, Relax, Chill" id="114" name="Google Shape;114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0450" y="1304625"/>
            <a:ext cx="4831600" cy="270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3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3"/>
          <p:cNvSpPr txBox="1"/>
          <p:nvPr/>
        </p:nvSpPr>
        <p:spPr>
          <a:xfrm>
            <a:off x="1627425" y="502300"/>
            <a:ext cx="7163100" cy="6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36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ГРА “НЕ ПЕРЕБИВАЙТЕ”</a:t>
            </a:r>
            <a:r>
              <a:rPr b="1" lang="uk"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b="1" sz="30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1" name="Google Shape;121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3"/>
          <p:cNvSpPr txBox="1"/>
          <p:nvPr/>
        </p:nvSpPr>
        <p:spPr>
          <a:xfrm>
            <a:off x="4601050" y="2248950"/>
            <a:ext cx="3964800" cy="3237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ПРИГОТУЙТЕСЬ БУТИ СПОКІЙНИМИ)))</a:t>
            </a:r>
            <a:endParaRPr b="1"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FFFFFF"/>
              </a:solidFill>
              <a:highlight>
                <a:srgbClr val="F1C232"/>
              </a:highlight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342900" marR="0" rtl="0" algn="l">
              <a:lnSpc>
                <a:spcPct val="112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666666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descr="Shh GIFs | Tenor" id="123" name="Google Shape;123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8175" y="1292575"/>
            <a:ext cx="3609825" cy="3609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4"/>
          <p:cNvPicPr preferRelativeResize="0"/>
          <p:nvPr/>
        </p:nvPicPr>
        <p:blipFill rotWithShape="1">
          <a:blip r:embed="rId3">
            <a:alphaModFix/>
          </a:blip>
          <a:srcRect b="10730" l="0" r="9090" t="0"/>
          <a:stretch/>
        </p:blipFill>
        <p:spPr>
          <a:xfrm>
            <a:off x="0" y="0"/>
            <a:ext cx="9144000" cy="5128826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4"/>
          <p:cNvSpPr txBox="1"/>
          <p:nvPr/>
        </p:nvSpPr>
        <p:spPr>
          <a:xfrm>
            <a:off x="916375" y="575950"/>
            <a:ext cx="7163100" cy="9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3600">
                <a:solidFill>
                  <a:schemeClr val="lt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ЦЕ ДОБРЕ ЧИ ПОГАНО?</a:t>
            </a:r>
            <a:endParaRPr b="1" sz="3600">
              <a:solidFill>
                <a:schemeClr val="lt1"/>
              </a:solidFill>
              <a:highlight>
                <a:srgbClr val="F1C23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uk" sz="3600">
                <a:solidFill>
                  <a:schemeClr val="dk1"/>
                </a:solidFill>
                <a:highlight>
                  <a:srgbClr val="F1C232"/>
                </a:highlight>
                <a:latin typeface="Roboto"/>
                <a:ea typeface="Roboto"/>
                <a:cs typeface="Roboto"/>
                <a:sym typeface="Roboto"/>
              </a:rPr>
              <a:t>ЦЕ НІЯК!</a:t>
            </a:r>
            <a:r>
              <a:rPr b="1" lang="uk"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b="1" sz="30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0" name="Google Shape;130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5650" y="184538"/>
            <a:ext cx="1062602" cy="27384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Чому світить Сонце?" id="131" name="Google Shape;131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99513" y="1673150"/>
            <a:ext cx="2252545" cy="16915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Дощ у Києві значно посилиться, І рівень небезпечності | Українська правда" id="132" name="Google Shape;132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83512" y="1673150"/>
            <a:ext cx="3016000" cy="16915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Столітня гігантоманія: в лісі на Закарпатті ростуть дерева-мамонти (ФОТО)" id="133" name="Google Shape;133;p2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652062" y="1673150"/>
            <a:ext cx="2960274" cy="1691575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4"/>
          <p:cNvSpPr txBox="1"/>
          <p:nvPr/>
        </p:nvSpPr>
        <p:spPr>
          <a:xfrm>
            <a:off x="54750" y="3542850"/>
            <a:ext cx="9034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1800" u="sng">
                <a:solidFill>
                  <a:schemeClr val="dk1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Результат </a:t>
            </a:r>
            <a:r>
              <a:rPr lang="uk" sz="1800">
                <a:solidFill>
                  <a:schemeClr val="dk1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= Ситуація </a:t>
            </a:r>
            <a:r>
              <a:rPr lang="uk" sz="1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(не можемо змінити)</a:t>
            </a:r>
            <a:r>
              <a:rPr lang="uk" sz="1800">
                <a:solidFill>
                  <a:schemeClr val="dk1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 +</a:t>
            </a:r>
            <a:r>
              <a:rPr lang="uk" sz="1800" u="sng">
                <a:solidFill>
                  <a:schemeClr val="dk1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 </a:t>
            </a:r>
            <a:r>
              <a:rPr lang="uk" sz="1800">
                <a:solidFill>
                  <a:schemeClr val="dk1"/>
                </a:solidFill>
                <a:latin typeface="Fira Sans ExtraBold"/>
                <a:ea typeface="Fira Sans ExtraBold"/>
                <a:cs typeface="Fira Sans ExtraBold"/>
                <a:sym typeface="Fira Sans ExtraBold"/>
              </a:rPr>
              <a:t>Ставлення до неї </a:t>
            </a:r>
            <a:r>
              <a:rPr lang="uk" sz="1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(можемо змінити)</a:t>
            </a:r>
            <a:endParaRPr sz="9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